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63" r:id="rId6"/>
    <p:sldId id="258" r:id="rId7"/>
    <p:sldId id="259" r:id="rId8"/>
    <p:sldId id="264" r:id="rId9"/>
    <p:sldId id="265" r:id="rId10"/>
    <p:sldId id="267" r:id="rId11"/>
    <p:sldId id="268" r:id="rId12"/>
    <p:sldId id="269" r:id="rId13"/>
    <p:sldId id="270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K Grotesk Pro Medium" pitchFamily="2" charset="77"/>
      <p:regular r:id="rId19"/>
    </p:embeddedFont>
    <p:embeddedFont>
      <p:font typeface="HK Grotesk Pro Medium Bold" pitchFamily="2" charset="77"/>
      <p:regular r:id="rId20"/>
      <p:bold r:id="rId21"/>
    </p:embeddedFont>
    <p:embeddedFont>
      <p:font typeface="Montserrat Extra-Bold Bold" pitchFamily="2" charset="7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88" autoAdjust="0"/>
  </p:normalViewPr>
  <p:slideViewPr>
    <p:cSldViewPr>
      <p:cViewPr varScale="1">
        <p:scale>
          <a:sx n="67" d="100"/>
          <a:sy n="67" d="100"/>
        </p:scale>
        <p:origin x="100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.sv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8.svg"/><Relationship Id="rId10" Type="http://schemas.openxmlformats.org/officeDocument/2006/relationships/image" Target="../media/image32.sv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30421" y="277056"/>
            <a:ext cx="9227157" cy="588005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220871" y="6528582"/>
            <a:ext cx="13108920" cy="3723181"/>
            <a:chOff x="0" y="0"/>
            <a:chExt cx="3452555" cy="980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52555" cy="980591"/>
            </a:xfrm>
            <a:custGeom>
              <a:avLst/>
              <a:gdLst/>
              <a:ahLst/>
              <a:cxnLst/>
              <a:rect l="l" t="t" r="r" b="b"/>
              <a:pathLst>
                <a:path w="3452555" h="980591">
                  <a:moveTo>
                    <a:pt x="0" y="0"/>
                  </a:moveTo>
                  <a:lnTo>
                    <a:pt x="3452555" y="0"/>
                  </a:lnTo>
                  <a:lnTo>
                    <a:pt x="3452555" y="980591"/>
                  </a:lnTo>
                  <a:lnTo>
                    <a:pt x="0" y="980591"/>
                  </a:lnTo>
                  <a:close/>
                </a:path>
              </a:pathLst>
            </a:custGeom>
            <a:solidFill>
              <a:srgbClr val="1E7042">
                <a:alpha val="8980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99392">
            <a:off x="2482159" y="7265442"/>
            <a:ext cx="11743074" cy="663483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6433342" y="6779880"/>
            <a:ext cx="122392" cy="429165"/>
            <a:chOff x="0" y="0"/>
            <a:chExt cx="159850" cy="5605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9850" cy="560512"/>
            </a:xfrm>
            <a:custGeom>
              <a:avLst/>
              <a:gdLst/>
              <a:ahLst/>
              <a:cxnLst/>
              <a:rect l="l" t="t" r="r" b="b"/>
              <a:pathLst>
                <a:path w="159850" h="560512">
                  <a:moveTo>
                    <a:pt x="0" y="0"/>
                  </a:moveTo>
                  <a:lnTo>
                    <a:pt x="159850" y="0"/>
                  </a:lnTo>
                  <a:lnTo>
                    <a:pt x="159850" y="560512"/>
                  </a:lnTo>
                  <a:lnTo>
                    <a:pt x="0" y="560512"/>
                  </a:lnTo>
                  <a:close/>
                </a:path>
              </a:pathLst>
            </a:custGeom>
            <a:solidFill>
              <a:srgbClr val="9CC45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823591" y="6656020"/>
            <a:ext cx="6898353" cy="705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1"/>
              </a:lnSpc>
              <a:spcBef>
                <a:spcPct val="0"/>
              </a:spcBef>
            </a:pPr>
            <a:r>
              <a:rPr lang="en-US" sz="4100">
                <a:solidFill>
                  <a:srgbClr val="FAFAFA"/>
                </a:solidFill>
                <a:latin typeface="HK Grotesk Pro Medium"/>
              </a:rPr>
              <a:t>Ecoplate Co.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42867" y="9212315"/>
            <a:ext cx="10096653" cy="705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1"/>
              </a:lnSpc>
              <a:spcBef>
                <a:spcPct val="0"/>
              </a:spcBef>
            </a:pPr>
            <a:r>
              <a:rPr lang="en-US" sz="4100">
                <a:solidFill>
                  <a:srgbClr val="FAFAFA"/>
                </a:solidFill>
                <a:latin typeface="HK Grotesk Pro Medium Bold"/>
              </a:rPr>
              <a:t>Business Pitch Deck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42867" y="7390056"/>
            <a:ext cx="12589101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AFAFA"/>
                </a:solidFill>
                <a:latin typeface="HK Grotesk Pro Medium Bold"/>
              </a:rPr>
              <a:t>Sustainable Startup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737417" y="6152006"/>
            <a:ext cx="1723763" cy="1723756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36434" b="-36434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737417" y="3310076"/>
            <a:ext cx="1723763" cy="1723756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20561" b="-20561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2677" y="2988943"/>
            <a:ext cx="2569741" cy="2569731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929129" y="1028700"/>
            <a:ext cx="6050624" cy="806749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057815" y="1349648"/>
            <a:ext cx="498038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A1E"/>
                </a:solidFill>
                <a:latin typeface="HK Grotesk Pro Medium"/>
              </a:rPr>
              <a:t>Nourish, Sustain, Leave No Trace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02677" y="5520574"/>
            <a:ext cx="283874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HK Grotesk Pro Medium Bold"/>
              </a:rPr>
              <a:t>Sharath Kalappa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78821" y="3224057"/>
            <a:ext cx="283874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HK Grotesk Pro Medium Bold"/>
              </a:rPr>
              <a:t>Sudharshan Vyas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78821" y="6064833"/>
            <a:ext cx="283874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HK Grotesk Pro Medium Bold"/>
              </a:rPr>
              <a:t>Anish Nair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2677" y="5937058"/>
            <a:ext cx="283874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58F5C"/>
                </a:solidFill>
                <a:latin typeface="HK Grotesk Pro Medium Bold"/>
              </a:rPr>
              <a:t>Ecoplater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78821" y="3643792"/>
            <a:ext cx="283874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58F5C"/>
                </a:solidFill>
                <a:latin typeface="HK Grotesk Pro Medium Bold"/>
              </a:rPr>
              <a:t>Design Manager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78821" y="6481318"/>
            <a:ext cx="283874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58F5C"/>
                </a:solidFill>
                <a:latin typeface="HK Grotesk Pro Medium Bold"/>
              </a:rPr>
              <a:t>Production Lead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78821" y="4133854"/>
            <a:ext cx="3359379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D0A1E"/>
                </a:solidFill>
                <a:latin typeface="HK Grotesk Pro Medium"/>
              </a:rPr>
              <a:t>The designer manager role is similar to that of an art director, but with more emphasis on management and strategic planning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78821" y="6974883"/>
            <a:ext cx="3359379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D0A1E"/>
                </a:solidFill>
                <a:latin typeface="HK Grotesk Pro Medium"/>
              </a:rPr>
              <a:t>Someone who evaluates different materials and production processes to find the most efficient and sustainable way to create a product.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02677" y="6439745"/>
            <a:ext cx="3206979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D0A1E"/>
                </a:solidFill>
                <a:latin typeface="HK Grotesk Pro Medium"/>
              </a:rPr>
              <a:t>Work with the production team and engineers and designers to develop products that are sustainable and meet the needs of the customer.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02677" y="1311548"/>
            <a:ext cx="3868957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D0A1E"/>
                </a:solidFill>
                <a:latin typeface="HK Grotesk Pro Medium Bold"/>
              </a:rPr>
              <a:t>Our Team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99392">
            <a:off x="7427971" y="5537399"/>
            <a:ext cx="13171332" cy="744180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85396" y="2294143"/>
            <a:ext cx="122392" cy="429165"/>
            <a:chOff x="0" y="0"/>
            <a:chExt cx="159850" cy="5605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850" cy="560512"/>
            </a:xfrm>
            <a:custGeom>
              <a:avLst/>
              <a:gdLst/>
              <a:ahLst/>
              <a:cxnLst/>
              <a:rect l="l" t="t" r="r" b="b"/>
              <a:pathLst>
                <a:path w="159850" h="560512">
                  <a:moveTo>
                    <a:pt x="0" y="0"/>
                  </a:moveTo>
                  <a:lnTo>
                    <a:pt x="159850" y="0"/>
                  </a:lnTo>
                  <a:lnTo>
                    <a:pt x="159850" y="560512"/>
                  </a:lnTo>
                  <a:lnTo>
                    <a:pt x="0" y="560512"/>
                  </a:lnTo>
                  <a:close/>
                </a:path>
              </a:pathLst>
            </a:custGeom>
            <a:solidFill>
              <a:srgbClr val="9CC4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946792" y="-3149208"/>
            <a:ext cx="9186847" cy="8601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583"/>
              </a:lnSpc>
              <a:spcBef>
                <a:spcPct val="0"/>
              </a:spcBef>
            </a:pPr>
            <a:r>
              <a:rPr lang="en-US" sz="50417">
                <a:solidFill>
                  <a:srgbClr val="0D0A1E">
                    <a:alpha val="4706"/>
                  </a:srgbClr>
                </a:solidFill>
                <a:latin typeface="Montserrat Extra-Bold Bold"/>
              </a:rPr>
              <a:t>07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85396" y="5394695"/>
            <a:ext cx="8375703" cy="456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 err="1">
                <a:solidFill>
                  <a:srgbClr val="0D0A1E"/>
                </a:solidFill>
                <a:latin typeface="HK Grotesk Pro Medium"/>
              </a:rPr>
              <a:t>Ecoplate</a:t>
            </a:r>
            <a:r>
              <a:rPr lang="en-US" sz="2599" dirty="0">
                <a:solidFill>
                  <a:srgbClr val="0D0A1E"/>
                </a:solidFill>
                <a:latin typeface="HK Grotesk Pro Medium"/>
              </a:rPr>
              <a:t> is poised for success in the coming years. We have a strong product offering, strong product knowledge, and a mission that resonates with consumers. We believe that they will continue to grow in the sustainable product market and become a leading provider of eco-friendly products.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0D0A1E"/>
                </a:solidFill>
                <a:latin typeface="HK Grotesk Pro Medium"/>
              </a:rPr>
              <a:t>EcoPlate's</a:t>
            </a:r>
            <a:r>
              <a:rPr lang="en-US" sz="2599" dirty="0">
                <a:solidFill>
                  <a:srgbClr val="0D0A1E"/>
                </a:solidFill>
                <a:latin typeface="HK Grotesk Pro Medium"/>
              </a:rPr>
              <a:t> innovative use of sugarcane bagasse, coupled with customizable designs and stylish aesthetics, positions us as a leader in the market, poised for rapid growth.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5396" y="3485155"/>
            <a:ext cx="7865486" cy="1429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1"/>
              </a:lnSpc>
              <a:spcBef>
                <a:spcPct val="0"/>
              </a:spcBef>
            </a:pPr>
            <a:r>
              <a:rPr lang="en-US" sz="4100">
                <a:solidFill>
                  <a:srgbClr val="358F5C"/>
                </a:solidFill>
                <a:latin typeface="HK Grotesk Pro Medium Bold"/>
              </a:rPr>
              <a:t>The future looks bright for Ecoplate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80258" y="2069624"/>
            <a:ext cx="554764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800" spc="-120">
                <a:solidFill>
                  <a:srgbClr val="0D0A1E"/>
                </a:solidFill>
                <a:latin typeface="HK Grotesk Pro Medium Bold"/>
              </a:rPr>
              <a:t>The Future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85752" y="2330398"/>
            <a:ext cx="6562831" cy="62428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99392">
            <a:off x="7427971" y="5537399"/>
            <a:ext cx="13171332" cy="744180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85396" y="2294143"/>
            <a:ext cx="122392" cy="429165"/>
            <a:chOff x="0" y="0"/>
            <a:chExt cx="159850" cy="5605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850" cy="560512"/>
            </a:xfrm>
            <a:custGeom>
              <a:avLst/>
              <a:gdLst/>
              <a:ahLst/>
              <a:cxnLst/>
              <a:rect l="l" t="t" r="r" b="b"/>
              <a:pathLst>
                <a:path w="159850" h="560512">
                  <a:moveTo>
                    <a:pt x="0" y="0"/>
                  </a:moveTo>
                  <a:lnTo>
                    <a:pt x="159850" y="0"/>
                  </a:lnTo>
                  <a:lnTo>
                    <a:pt x="159850" y="560512"/>
                  </a:lnTo>
                  <a:lnTo>
                    <a:pt x="0" y="560512"/>
                  </a:lnTo>
                  <a:close/>
                </a:path>
              </a:pathLst>
            </a:custGeom>
            <a:solidFill>
              <a:srgbClr val="9CC4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946792" y="-3149208"/>
            <a:ext cx="9186847" cy="8601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583"/>
              </a:lnSpc>
              <a:spcBef>
                <a:spcPct val="0"/>
              </a:spcBef>
            </a:pPr>
            <a:r>
              <a:rPr lang="en-US" sz="50417">
                <a:solidFill>
                  <a:srgbClr val="0D0A1E">
                    <a:alpha val="4706"/>
                  </a:srgbClr>
                </a:solidFill>
                <a:latin typeface="Montserrat Extra-Bold Bold"/>
              </a:rPr>
              <a:t>08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85396" y="5404220"/>
            <a:ext cx="8690996" cy="233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D0A1E"/>
                </a:solidFill>
                <a:latin typeface="HK Grotesk Pro Medium"/>
              </a:rPr>
              <a:t>By investing in EcoPlate, you have the opportunity to be part of a forward-thinking company that not only addresses a pressing environmental issue but also meets the rising demand for sustainable tableware. Join us in revolutionizing the industry, making a positive impact on the planet, and reaping the rewards of a growing market opportunity.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5396" y="3485155"/>
            <a:ext cx="8375703" cy="1429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1"/>
              </a:lnSpc>
              <a:spcBef>
                <a:spcPct val="0"/>
              </a:spcBef>
            </a:pPr>
            <a:r>
              <a:rPr lang="en-US" sz="4100">
                <a:solidFill>
                  <a:srgbClr val="358F5C"/>
                </a:solidFill>
                <a:latin typeface="HK Grotesk Pro Medium Bold"/>
              </a:rPr>
              <a:t>Ecoplate is a sustainable startup that is making a difference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80258" y="2069624"/>
            <a:ext cx="554764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800" spc="-120">
                <a:solidFill>
                  <a:srgbClr val="0D0A1E"/>
                </a:solidFill>
                <a:latin typeface="HK Grotesk Pro Medium Bold"/>
              </a:rPr>
              <a:t>Conclusion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639683" y="2446530"/>
            <a:ext cx="9021342" cy="65291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99392">
            <a:off x="7427971" y="5537399"/>
            <a:ext cx="13171332" cy="744180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7072457"/>
            <a:chOff x="0" y="0"/>
            <a:chExt cx="4816593" cy="18627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862705"/>
            </a:xfrm>
            <a:custGeom>
              <a:avLst/>
              <a:gdLst/>
              <a:ahLst/>
              <a:cxnLst/>
              <a:rect l="l" t="t" r="r" b="b"/>
              <a:pathLst>
                <a:path w="4816592" h="1862705">
                  <a:moveTo>
                    <a:pt x="0" y="0"/>
                  </a:moveTo>
                  <a:lnTo>
                    <a:pt x="4816592" y="0"/>
                  </a:lnTo>
                  <a:lnTo>
                    <a:pt x="4816592" y="1862705"/>
                  </a:lnTo>
                  <a:lnTo>
                    <a:pt x="0" y="1862705"/>
                  </a:lnTo>
                  <a:close/>
                </a:path>
              </a:pathLst>
            </a:custGeom>
            <a:solidFill>
              <a:srgbClr val="1E704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4605030" y="1212281"/>
            <a:ext cx="2340540" cy="248333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l="2215" r="2215"/>
          <a:stretch>
            <a:fillRect/>
          </a:stretch>
        </p:blipFill>
        <p:spPr>
          <a:xfrm>
            <a:off x="9277350" y="2387214"/>
            <a:ext cx="10304654" cy="687108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732444" y="2182214"/>
            <a:ext cx="122392" cy="429165"/>
            <a:chOff x="0" y="0"/>
            <a:chExt cx="159850" cy="5605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9850" cy="560512"/>
            </a:xfrm>
            <a:custGeom>
              <a:avLst/>
              <a:gdLst/>
              <a:ahLst/>
              <a:cxnLst/>
              <a:rect l="l" t="t" r="r" b="b"/>
              <a:pathLst>
                <a:path w="159850" h="560512">
                  <a:moveTo>
                    <a:pt x="0" y="0"/>
                  </a:moveTo>
                  <a:lnTo>
                    <a:pt x="159850" y="0"/>
                  </a:lnTo>
                  <a:lnTo>
                    <a:pt x="159850" y="560512"/>
                  </a:lnTo>
                  <a:lnTo>
                    <a:pt x="0" y="560512"/>
                  </a:lnTo>
                  <a:close/>
                </a:path>
              </a:pathLst>
            </a:custGeom>
            <a:solidFill>
              <a:srgbClr val="9CC45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90152" y="8423428"/>
            <a:ext cx="468824" cy="46882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075712" y="8419189"/>
            <a:ext cx="477300" cy="477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92335" y="8459720"/>
            <a:ext cx="2421900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HK Grotesk Pro Medium"/>
              </a:rPr>
              <a:t>312-532-6679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86362" y="8459720"/>
            <a:ext cx="397026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 dirty="0" err="1">
                <a:solidFill>
                  <a:srgbClr val="000000"/>
                </a:solidFill>
                <a:latin typeface="HK Grotesk Pro Medium"/>
              </a:rPr>
              <a:t>skalappa@depaul.edu</a:t>
            </a:r>
            <a:endParaRPr lang="en-US" sz="2399" dirty="0">
              <a:solidFill>
                <a:srgbClr val="000000"/>
              </a:solidFill>
              <a:latin typeface="HK Grotesk Pro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122693" y="2058354"/>
            <a:ext cx="6898353" cy="705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1"/>
              </a:lnSpc>
              <a:spcBef>
                <a:spcPct val="0"/>
              </a:spcBef>
            </a:pPr>
            <a:r>
              <a:rPr lang="en-US" sz="4100">
                <a:solidFill>
                  <a:srgbClr val="FAFAFA"/>
                </a:solidFill>
                <a:latin typeface="HK Grotesk Pro Medium"/>
              </a:rPr>
              <a:t>Ecoplate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1969" y="5158463"/>
            <a:ext cx="8440544" cy="705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1"/>
              </a:lnSpc>
              <a:spcBef>
                <a:spcPct val="0"/>
              </a:spcBef>
            </a:pPr>
            <a:r>
              <a:rPr lang="en-US" sz="4100">
                <a:solidFill>
                  <a:srgbClr val="FAFAFA"/>
                </a:solidFill>
                <a:latin typeface="HK Grotesk Pro Medium Bold"/>
              </a:rPr>
              <a:t>Any Questions?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1969" y="3374304"/>
            <a:ext cx="7402031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AFAFA"/>
                </a:solidFill>
                <a:latin typeface="HK Grotesk Pro Medium Bold"/>
              </a:rPr>
              <a:t>Thank You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1F7FF880-1979-935F-7F94-6593C6422FE8}"/>
              </a:ext>
            </a:extLst>
          </p:cNvPr>
          <p:cNvSpPr txBox="1"/>
          <p:nvPr/>
        </p:nvSpPr>
        <p:spPr>
          <a:xfrm>
            <a:off x="5667312" y="9164550"/>
            <a:ext cx="4771751" cy="419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 dirty="0" err="1">
                <a:solidFill>
                  <a:srgbClr val="000000"/>
                </a:solidFill>
                <a:latin typeface="HK Grotesk Pro Medium"/>
              </a:rPr>
              <a:t>www.ecoplatestore.com</a:t>
            </a:r>
            <a:r>
              <a:rPr lang="en-US" sz="2399" dirty="0">
                <a:solidFill>
                  <a:srgbClr val="000000"/>
                </a:solidFill>
                <a:latin typeface="HK Grotesk Pro Medium"/>
              </a:rPr>
              <a:t>/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425BE6EA-C41E-1C26-CDC8-947B33408AA5}"/>
              </a:ext>
            </a:extLst>
          </p:cNvPr>
          <p:cNvSpPr txBox="1"/>
          <p:nvPr/>
        </p:nvSpPr>
        <p:spPr>
          <a:xfrm>
            <a:off x="1199218" y="9225499"/>
            <a:ext cx="4353794" cy="419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 dirty="0" err="1">
                <a:solidFill>
                  <a:srgbClr val="000000"/>
                </a:solidFill>
                <a:latin typeface="HK Grotesk Pro Medium"/>
              </a:rPr>
              <a:t>mycrd.is</a:t>
            </a:r>
            <a:r>
              <a:rPr lang="en-US" sz="2399" dirty="0">
                <a:solidFill>
                  <a:srgbClr val="000000"/>
                </a:solidFill>
                <a:latin typeface="HK Grotesk Pro Medium"/>
              </a:rPr>
              <a:t>/</a:t>
            </a:r>
            <a:r>
              <a:rPr lang="en-US" sz="2399" dirty="0" err="1">
                <a:solidFill>
                  <a:srgbClr val="000000"/>
                </a:solidFill>
                <a:latin typeface="HK Grotesk Pro Medium"/>
              </a:rPr>
              <a:t>sharathkalappa</a:t>
            </a:r>
            <a:endParaRPr lang="en-US" sz="2399" dirty="0">
              <a:solidFill>
                <a:srgbClr val="000000"/>
              </a:solidFill>
              <a:latin typeface="HK Grotesk Pr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5396" y="2294143"/>
            <a:ext cx="122392" cy="429165"/>
            <a:chOff x="0" y="0"/>
            <a:chExt cx="159850" cy="5605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850" cy="560512"/>
            </a:xfrm>
            <a:custGeom>
              <a:avLst/>
              <a:gdLst/>
              <a:ahLst/>
              <a:cxnLst/>
              <a:rect l="l" t="t" r="r" b="b"/>
              <a:pathLst>
                <a:path w="159850" h="560512">
                  <a:moveTo>
                    <a:pt x="0" y="0"/>
                  </a:moveTo>
                  <a:lnTo>
                    <a:pt x="159850" y="0"/>
                  </a:lnTo>
                  <a:lnTo>
                    <a:pt x="159850" y="560512"/>
                  </a:lnTo>
                  <a:lnTo>
                    <a:pt x="0" y="560512"/>
                  </a:lnTo>
                  <a:close/>
                </a:path>
              </a:pathLst>
            </a:custGeom>
            <a:solidFill>
              <a:srgbClr val="9CC4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946792" y="-3149208"/>
            <a:ext cx="8860328" cy="8601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583"/>
              </a:lnSpc>
              <a:spcBef>
                <a:spcPct val="0"/>
              </a:spcBef>
            </a:pPr>
            <a:r>
              <a:rPr lang="en-US" sz="50417">
                <a:solidFill>
                  <a:srgbClr val="0D0A1E">
                    <a:alpha val="4706"/>
                  </a:srgbClr>
                </a:solidFill>
                <a:latin typeface="Montserrat Extra-Bold Bold"/>
              </a:rPr>
              <a:t>01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99392">
            <a:off x="5173522" y="5537399"/>
            <a:ext cx="13171332" cy="744180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85401" y="4651110"/>
            <a:ext cx="9942020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 dirty="0">
                <a:solidFill>
                  <a:srgbClr val="0D0A1E"/>
                </a:solidFill>
                <a:latin typeface="HK Grotesk Pro Medium"/>
              </a:rPr>
              <a:t>We offer eco-friendly tableware, offering a stylish and guilt-free dining experience. We offer stylish solution to sustainable dining.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2900" y="3629450"/>
            <a:ext cx="8404152" cy="72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1"/>
              </a:lnSpc>
              <a:spcBef>
                <a:spcPct val="0"/>
              </a:spcBef>
            </a:pPr>
            <a:r>
              <a:rPr lang="en-US" sz="4200" dirty="0">
                <a:solidFill>
                  <a:srgbClr val="358F5C"/>
                </a:solidFill>
                <a:latin typeface="HK Grotesk Pro Medium Bold"/>
              </a:rPr>
              <a:t>"Nourish, sustain, leave no trace."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80258" y="2069624"/>
            <a:ext cx="554764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D0A1E"/>
                </a:solidFill>
                <a:latin typeface="HK Grotesk Pro Medium Bold"/>
              </a:rPr>
              <a:t>Introduction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33476" y="2390159"/>
            <a:ext cx="11435132" cy="88479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99392">
            <a:off x="7427971" y="5537399"/>
            <a:ext cx="13171332" cy="744180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85396" y="2294143"/>
            <a:ext cx="122392" cy="429165"/>
            <a:chOff x="0" y="0"/>
            <a:chExt cx="159850" cy="5605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850" cy="560512"/>
            </a:xfrm>
            <a:custGeom>
              <a:avLst/>
              <a:gdLst/>
              <a:ahLst/>
              <a:cxnLst/>
              <a:rect l="l" t="t" r="r" b="b"/>
              <a:pathLst>
                <a:path w="159850" h="560512">
                  <a:moveTo>
                    <a:pt x="0" y="0"/>
                  </a:moveTo>
                  <a:lnTo>
                    <a:pt x="159850" y="0"/>
                  </a:lnTo>
                  <a:lnTo>
                    <a:pt x="159850" y="560512"/>
                  </a:lnTo>
                  <a:lnTo>
                    <a:pt x="0" y="560512"/>
                  </a:lnTo>
                  <a:close/>
                </a:path>
              </a:pathLst>
            </a:custGeom>
            <a:solidFill>
              <a:srgbClr val="9CC4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946792" y="-3149208"/>
            <a:ext cx="8860328" cy="8601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583"/>
              </a:lnSpc>
              <a:spcBef>
                <a:spcPct val="0"/>
              </a:spcBef>
            </a:pPr>
            <a:r>
              <a:rPr lang="en-US" sz="50417">
                <a:solidFill>
                  <a:srgbClr val="0D0A1E">
                    <a:alpha val="4706"/>
                  </a:srgbClr>
                </a:solidFill>
                <a:latin typeface="Montserrat Extra-Bold 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78659" y="266700"/>
            <a:ext cx="3092565" cy="291647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5397" y="5404220"/>
            <a:ext cx="7693974" cy="2370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0D0A1E"/>
                </a:solidFill>
                <a:latin typeface="HK Grotesk Pro Medium"/>
              </a:rPr>
              <a:t>The problem that </a:t>
            </a:r>
            <a:r>
              <a:rPr lang="en-US" sz="2200" dirty="0" err="1">
                <a:solidFill>
                  <a:srgbClr val="0D0A1E"/>
                </a:solidFill>
                <a:latin typeface="HK Grotesk Pro Medium"/>
              </a:rPr>
              <a:t>Ecoplate</a:t>
            </a:r>
            <a:r>
              <a:rPr lang="en-US" sz="2200" dirty="0">
                <a:solidFill>
                  <a:srgbClr val="0D0A1E"/>
                </a:solidFill>
                <a:latin typeface="HK Grotesk Pro Medium"/>
              </a:rPr>
              <a:t> Company addresses is the difficulty of finding products that are also stylish and affordable. Too often, sustainable products are either ugly or expensive (or both).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0D0A1E"/>
                </a:solidFill>
                <a:latin typeface="HK Grotesk Pro Medium"/>
              </a:rPr>
              <a:t>This makes it hard for people who care about the environment to find products that they actually want to use.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5396" y="3485155"/>
            <a:ext cx="8047009" cy="1429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1"/>
              </a:lnSpc>
              <a:spcBef>
                <a:spcPct val="0"/>
              </a:spcBef>
            </a:pPr>
            <a:r>
              <a:rPr lang="en-US" sz="4100">
                <a:solidFill>
                  <a:srgbClr val="358F5C"/>
                </a:solidFill>
                <a:latin typeface="HK Grotesk Pro Medium Bold"/>
              </a:rPr>
              <a:t>Most of the disposable tableware are ugly, expensive, or both.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0258" y="2069624"/>
            <a:ext cx="554764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D0A1E"/>
                </a:solidFill>
                <a:latin typeface="HK Grotesk Pro Medium Bold"/>
              </a:rPr>
              <a:t>Problem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DCC7256-EBDA-9D1B-A241-C95FFEC56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503472" y="3466105"/>
            <a:ext cx="8766649" cy="5358176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0BF147B3-B6E3-08D9-F206-A19F34128364}"/>
              </a:ext>
            </a:extLst>
          </p:cNvPr>
          <p:cNvSpPr txBox="1"/>
          <p:nvPr/>
        </p:nvSpPr>
        <p:spPr>
          <a:xfrm>
            <a:off x="13485321" y="5709889"/>
            <a:ext cx="1912805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HK Grotesk Pro Medium Bold"/>
              </a:rPr>
              <a:t>THE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K Grotesk Pro Medium Bold"/>
              </a:rPr>
              <a:t>PRODUCT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194B7000-0D87-3F40-1A66-4B6B84C2E493}"/>
              </a:ext>
            </a:extLst>
          </p:cNvPr>
          <p:cNvSpPr txBox="1"/>
          <p:nvPr/>
        </p:nvSpPr>
        <p:spPr>
          <a:xfrm>
            <a:off x="10537378" y="5873730"/>
            <a:ext cx="262615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HK Grotesk Pro Medium"/>
              </a:rPr>
              <a:t>Paper/ foam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C699C377-6268-F7F3-031E-412DD1A8367C}"/>
              </a:ext>
            </a:extLst>
          </p:cNvPr>
          <p:cNvSpPr txBox="1"/>
          <p:nvPr/>
        </p:nvSpPr>
        <p:spPr>
          <a:xfrm>
            <a:off x="15904846" y="5900707"/>
            <a:ext cx="262140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HK Grotesk Pro Medium"/>
              </a:rPr>
              <a:t>Expensive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99392">
            <a:off x="7427971" y="5537399"/>
            <a:ext cx="13171332" cy="744180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85396" y="2294143"/>
            <a:ext cx="122392" cy="429165"/>
            <a:chOff x="0" y="0"/>
            <a:chExt cx="159850" cy="5605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850" cy="560512"/>
            </a:xfrm>
            <a:custGeom>
              <a:avLst/>
              <a:gdLst/>
              <a:ahLst/>
              <a:cxnLst/>
              <a:rect l="l" t="t" r="r" b="b"/>
              <a:pathLst>
                <a:path w="159850" h="560512">
                  <a:moveTo>
                    <a:pt x="0" y="0"/>
                  </a:moveTo>
                  <a:lnTo>
                    <a:pt x="159850" y="0"/>
                  </a:lnTo>
                  <a:lnTo>
                    <a:pt x="159850" y="560512"/>
                  </a:lnTo>
                  <a:lnTo>
                    <a:pt x="0" y="560512"/>
                  </a:lnTo>
                  <a:close/>
                </a:path>
              </a:pathLst>
            </a:custGeom>
            <a:solidFill>
              <a:srgbClr val="9CC4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946792" y="-3149208"/>
            <a:ext cx="9536689" cy="8601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583"/>
              </a:lnSpc>
              <a:spcBef>
                <a:spcPct val="0"/>
              </a:spcBef>
            </a:pPr>
            <a:r>
              <a:rPr lang="en-US" sz="50417">
                <a:solidFill>
                  <a:srgbClr val="0D0A1E">
                    <a:alpha val="4706"/>
                  </a:srgbClr>
                </a:solidFill>
                <a:latin typeface="Montserrat Extra-Bold Bold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719" y="5385170"/>
            <a:ext cx="10384522" cy="4311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4" lvl="1" indent="-377822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D0A1E"/>
                </a:solidFill>
                <a:latin typeface="HK Grotesk Pro Medium"/>
              </a:rPr>
              <a:t>Stylish and customizable eco-friendly tableware</a:t>
            </a:r>
          </a:p>
          <a:p>
            <a:pPr marL="755644" lvl="1" indent="-377822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D0A1E"/>
                </a:solidFill>
                <a:latin typeface="HK Grotesk Pro Medium"/>
              </a:rPr>
              <a:t>Focus on aesthetics, enhance dining presentation</a:t>
            </a:r>
          </a:p>
          <a:p>
            <a:pPr marL="755644" lvl="1" indent="-377822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D0A1E"/>
                </a:solidFill>
                <a:latin typeface="HK Grotesk Pro Medium"/>
              </a:rPr>
              <a:t>A superior alternative to paper-based tableware</a:t>
            </a:r>
          </a:p>
          <a:p>
            <a:pPr marL="755644" lvl="1" indent="-377822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D0A1E"/>
                </a:solidFill>
                <a:latin typeface="HK Grotesk Pro Medium"/>
              </a:rPr>
              <a:t>Sturdy nature ensures that our products hold up well</a:t>
            </a:r>
          </a:p>
          <a:p>
            <a:pPr marL="755644" lvl="1" indent="-377822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>
                <a:solidFill>
                  <a:srgbClr val="0D0A1E"/>
                </a:solidFill>
                <a:latin typeface="HK Grotesk Pro Medium"/>
              </a:rPr>
              <a:t>Customization options to meet the unique needs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5396" y="3485155"/>
            <a:ext cx="9051568" cy="1429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1"/>
              </a:lnSpc>
              <a:spcBef>
                <a:spcPct val="0"/>
              </a:spcBef>
            </a:pPr>
            <a:r>
              <a:rPr lang="en-US" sz="4100">
                <a:solidFill>
                  <a:srgbClr val="358F5C"/>
                </a:solidFill>
                <a:latin typeface="HK Grotesk Pro Medium Bold"/>
              </a:rPr>
              <a:t>We offer a solution to this problem with their line of sustainable products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80258" y="2069624"/>
            <a:ext cx="554764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D0A1E"/>
                </a:solidFill>
                <a:latin typeface="HK Grotesk Pro Medium Bold"/>
              </a:rPr>
              <a:t>Solution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66469" y="1147878"/>
            <a:ext cx="5930931" cy="79675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28154" y="1446184"/>
            <a:ext cx="13553802" cy="411929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28154" y="5984577"/>
            <a:ext cx="13553802" cy="411929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906420" y="455295"/>
            <a:ext cx="647516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HK Grotesk Pro Medium Bold"/>
              </a:rPr>
              <a:t>Example Product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46792" y="-3149208"/>
            <a:ext cx="8860328" cy="8601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583"/>
              </a:lnSpc>
              <a:spcBef>
                <a:spcPct val="0"/>
              </a:spcBef>
            </a:pPr>
            <a:r>
              <a:rPr lang="en-US" sz="50417">
                <a:solidFill>
                  <a:srgbClr val="0D0A1E">
                    <a:alpha val="4706"/>
                  </a:srgbClr>
                </a:solidFill>
                <a:latin typeface="Montserrat Extra-Bold Bold"/>
              </a:rPr>
              <a:t>02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99392">
            <a:off x="7427971" y="5537399"/>
            <a:ext cx="13171332" cy="744180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85396" y="2294143"/>
            <a:ext cx="122392" cy="429165"/>
            <a:chOff x="0" y="0"/>
            <a:chExt cx="159850" cy="5605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9850" cy="560512"/>
            </a:xfrm>
            <a:custGeom>
              <a:avLst/>
              <a:gdLst/>
              <a:ahLst/>
              <a:cxnLst/>
              <a:rect l="l" t="t" r="r" b="b"/>
              <a:pathLst>
                <a:path w="159850" h="560512">
                  <a:moveTo>
                    <a:pt x="0" y="0"/>
                  </a:moveTo>
                  <a:lnTo>
                    <a:pt x="159850" y="0"/>
                  </a:lnTo>
                  <a:lnTo>
                    <a:pt x="159850" y="560512"/>
                  </a:lnTo>
                  <a:lnTo>
                    <a:pt x="0" y="560512"/>
                  </a:lnTo>
                  <a:close/>
                </a:path>
              </a:pathLst>
            </a:custGeom>
            <a:solidFill>
              <a:srgbClr val="9CC45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80258" y="2069624"/>
            <a:ext cx="554764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D0A1E"/>
                </a:solidFill>
                <a:latin typeface="HK Grotesk Pro Medium Bold"/>
              </a:rPr>
              <a:t>The Market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0668" y="4331077"/>
            <a:ext cx="10028958" cy="3214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4696" lvl="1" indent="-277348">
              <a:lnSpc>
                <a:spcPts val="3596"/>
              </a:lnSpc>
              <a:buFont typeface="Arial"/>
              <a:buChar char="•"/>
            </a:pPr>
            <a:r>
              <a:rPr lang="en-US" sz="2569" dirty="0">
                <a:solidFill>
                  <a:srgbClr val="0D0A1E"/>
                </a:solidFill>
                <a:latin typeface="HK Grotesk Pro Medium"/>
              </a:rPr>
              <a:t>There is an increase in the demand for paper cups and paper plates due to the rising awareness among the masses about the harmful impact of plastic and foam-based disposable utensils around the world.</a:t>
            </a:r>
          </a:p>
          <a:p>
            <a:pPr marL="554696" lvl="1" indent="-277348">
              <a:lnSpc>
                <a:spcPts val="3596"/>
              </a:lnSpc>
              <a:buFont typeface="Arial"/>
              <a:buChar char="•"/>
            </a:pPr>
            <a:r>
              <a:rPr lang="en-US" sz="2569" dirty="0">
                <a:solidFill>
                  <a:srgbClr val="0D0A1E"/>
                </a:solidFill>
                <a:latin typeface="HK Grotesk Pro Medium"/>
              </a:rPr>
              <a:t>Outbreak of the COVID-19 pandemic has led to an increasing utilization of disposable paper cups and paper plates </a:t>
            </a:r>
          </a:p>
          <a:p>
            <a:pPr marL="554696" lvl="1" indent="-277348">
              <a:lnSpc>
                <a:spcPts val="3596"/>
              </a:lnSpc>
              <a:buFont typeface="Arial"/>
              <a:buChar char="•"/>
            </a:pPr>
            <a:r>
              <a:rPr lang="en-US" sz="2569" dirty="0">
                <a:solidFill>
                  <a:srgbClr val="0D0A1E"/>
                </a:solidFill>
                <a:latin typeface="HK Grotesk Pro Medium"/>
              </a:rPr>
              <a:t>VMI Group expects the market to reach US$ 6.8 Billion by 2028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5396" y="3504205"/>
            <a:ext cx="11037805" cy="62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8"/>
              </a:lnSpc>
              <a:spcBef>
                <a:spcPct val="0"/>
              </a:spcBef>
            </a:pPr>
            <a:r>
              <a:rPr lang="en-US" sz="3684">
                <a:solidFill>
                  <a:srgbClr val="358F5C"/>
                </a:solidFill>
                <a:latin typeface="HK Grotesk Pro Medium Bold"/>
              </a:rPr>
              <a:t>The disposable tableware market is growing rapidly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14354" y="2204242"/>
            <a:ext cx="5300916" cy="66330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606136" y="1189298"/>
            <a:ext cx="2340540" cy="24833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0954" y="2430964"/>
            <a:ext cx="8651558" cy="647375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32336" y="2354764"/>
            <a:ext cx="7501637" cy="648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8385" lvl="1" indent="-359193" algn="just">
              <a:lnSpc>
                <a:spcPts val="4658"/>
              </a:lnSpc>
              <a:buFont typeface="Arial"/>
              <a:buChar char="•"/>
            </a:pPr>
            <a:r>
              <a:rPr lang="en-US" sz="3327">
                <a:solidFill>
                  <a:srgbClr val="0D0A1E"/>
                </a:solidFill>
                <a:latin typeface="HK Grotesk Pro Medium"/>
              </a:rPr>
              <a:t>The rising demand for plastic-free products among consumers is driving the global Disposable Plates Market. </a:t>
            </a:r>
          </a:p>
          <a:p>
            <a:pPr marL="718385" lvl="1" indent="-359193" algn="just">
              <a:lnSpc>
                <a:spcPts val="4658"/>
              </a:lnSpc>
              <a:buFont typeface="Arial"/>
              <a:buChar char="•"/>
            </a:pPr>
            <a:r>
              <a:rPr lang="en-US" sz="3327">
                <a:solidFill>
                  <a:srgbClr val="0D0A1E"/>
                </a:solidFill>
                <a:latin typeface="HK Grotesk Pro Medium"/>
              </a:rPr>
              <a:t>The rising use of disposable tableware worldwide is driving the global market for disposable paper plates. </a:t>
            </a:r>
          </a:p>
          <a:p>
            <a:pPr marL="718385" lvl="1" indent="-359193" algn="just">
              <a:lnSpc>
                <a:spcPts val="4658"/>
              </a:lnSpc>
              <a:buFont typeface="Arial"/>
              <a:buChar char="•"/>
            </a:pPr>
            <a:r>
              <a:rPr lang="en-US" sz="3327">
                <a:solidFill>
                  <a:srgbClr val="0D0A1E"/>
                </a:solidFill>
                <a:latin typeface="HK Grotesk Pro Medium"/>
              </a:rPr>
              <a:t>Governments of countries across the world are imposing a ban on the usage of plastic products.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37382" y="1541843"/>
            <a:ext cx="13013236" cy="75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D0A1E"/>
                </a:solidFill>
                <a:latin typeface="HK Grotesk Pro Medium Bold"/>
              </a:rPr>
              <a:t>Disposable Tableware Market Growth and players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5396" y="2294143"/>
            <a:ext cx="122392" cy="429165"/>
            <a:chOff x="0" y="0"/>
            <a:chExt cx="159850" cy="5605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850" cy="560512"/>
            </a:xfrm>
            <a:custGeom>
              <a:avLst/>
              <a:gdLst/>
              <a:ahLst/>
              <a:cxnLst/>
              <a:rect l="l" t="t" r="r" b="b"/>
              <a:pathLst>
                <a:path w="159850" h="560512">
                  <a:moveTo>
                    <a:pt x="0" y="0"/>
                  </a:moveTo>
                  <a:lnTo>
                    <a:pt x="159850" y="0"/>
                  </a:lnTo>
                  <a:lnTo>
                    <a:pt x="159850" y="560512"/>
                  </a:lnTo>
                  <a:lnTo>
                    <a:pt x="0" y="560512"/>
                  </a:lnTo>
                  <a:close/>
                </a:path>
              </a:pathLst>
            </a:custGeom>
            <a:solidFill>
              <a:srgbClr val="9CC4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47065" y="7678225"/>
            <a:ext cx="3840935" cy="22085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79618" y="7678225"/>
            <a:ext cx="4767448" cy="215089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319521" y="5649428"/>
            <a:ext cx="4255089" cy="20287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504345" y="4242698"/>
            <a:ext cx="6140491" cy="192430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981167" y="-2951626"/>
            <a:ext cx="9186847" cy="8601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583"/>
              </a:lnSpc>
              <a:spcBef>
                <a:spcPct val="0"/>
              </a:spcBef>
            </a:pPr>
            <a:r>
              <a:rPr lang="en-US" sz="50417" dirty="0">
                <a:solidFill>
                  <a:srgbClr val="0D0A1E">
                    <a:alpha val="4706"/>
                  </a:srgbClr>
                </a:solidFill>
                <a:latin typeface="Montserrat Extra-Bold Bold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85396" y="5375645"/>
            <a:ext cx="8094222" cy="3978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7101" lvl="1" indent="-403550">
              <a:lnSpc>
                <a:spcPts val="5233"/>
              </a:lnSpc>
              <a:buFont typeface="Arial"/>
              <a:buChar char="•"/>
            </a:pPr>
            <a:r>
              <a:rPr lang="en-US" sz="3738" dirty="0">
                <a:solidFill>
                  <a:srgbClr val="0D0A1E"/>
                </a:solidFill>
                <a:latin typeface="HK Grotesk Pro Medium"/>
              </a:rPr>
              <a:t>Material Innovation</a:t>
            </a:r>
          </a:p>
          <a:p>
            <a:pPr marL="807101" lvl="1" indent="-403550">
              <a:lnSpc>
                <a:spcPts val="5233"/>
              </a:lnSpc>
              <a:buFont typeface="Arial"/>
              <a:buChar char="•"/>
            </a:pPr>
            <a:r>
              <a:rPr lang="en-US" sz="3738" dirty="0">
                <a:solidFill>
                  <a:srgbClr val="0D0A1E"/>
                </a:solidFill>
                <a:latin typeface="HK Grotesk Pro Medium"/>
              </a:rPr>
              <a:t>Design and Functionality</a:t>
            </a:r>
          </a:p>
          <a:p>
            <a:pPr marL="807101" lvl="1" indent="-403550">
              <a:lnSpc>
                <a:spcPts val="5233"/>
              </a:lnSpc>
              <a:buFont typeface="Arial"/>
              <a:buChar char="•"/>
            </a:pPr>
            <a:r>
              <a:rPr lang="en-US" sz="3738" dirty="0">
                <a:solidFill>
                  <a:srgbClr val="0D0A1E"/>
                </a:solidFill>
                <a:latin typeface="HK Grotesk Pro Medium"/>
              </a:rPr>
              <a:t>Customer Service</a:t>
            </a:r>
          </a:p>
          <a:p>
            <a:pPr marL="807101" lvl="1" indent="-403550">
              <a:lnSpc>
                <a:spcPts val="5233"/>
              </a:lnSpc>
              <a:buFont typeface="Arial"/>
              <a:buChar char="•"/>
            </a:pPr>
            <a:r>
              <a:rPr lang="en-US" sz="3738" dirty="0">
                <a:solidFill>
                  <a:srgbClr val="0D0A1E"/>
                </a:solidFill>
                <a:latin typeface="HK Grotesk Pro Medium"/>
              </a:rPr>
              <a:t>Customization</a:t>
            </a:r>
          </a:p>
          <a:p>
            <a:pPr marL="807101" lvl="1" indent="-403550">
              <a:lnSpc>
                <a:spcPts val="5233"/>
              </a:lnSpc>
              <a:buFont typeface="Arial"/>
              <a:buChar char="•"/>
            </a:pPr>
            <a:r>
              <a:rPr lang="en-US" sz="3738" dirty="0">
                <a:solidFill>
                  <a:srgbClr val="0D0A1E"/>
                </a:solidFill>
                <a:latin typeface="HK Grotesk Pro Medium"/>
              </a:rPr>
              <a:t>Durability</a:t>
            </a:r>
          </a:p>
          <a:p>
            <a:pPr marL="807101" lvl="1" indent="-403550">
              <a:lnSpc>
                <a:spcPts val="5233"/>
              </a:lnSpc>
              <a:buFont typeface="Arial"/>
              <a:buChar char="•"/>
            </a:pPr>
            <a:r>
              <a:rPr lang="en-US" sz="3738" dirty="0">
                <a:solidFill>
                  <a:srgbClr val="0D0A1E"/>
                </a:solidFill>
                <a:latin typeface="HK Grotesk Pro Medium"/>
              </a:rPr>
              <a:t>Sustainability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5396" y="3485155"/>
            <a:ext cx="8525707" cy="1429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1"/>
              </a:lnSpc>
              <a:spcBef>
                <a:spcPct val="0"/>
              </a:spcBef>
            </a:pPr>
            <a:r>
              <a:rPr lang="en-US" sz="4100">
                <a:solidFill>
                  <a:srgbClr val="358F5C"/>
                </a:solidFill>
                <a:latin typeface="HK Grotesk Pro Medium Bold"/>
              </a:rPr>
              <a:t>There are a number of companies that offer products on similar line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80258" y="2069624"/>
            <a:ext cx="554764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D0A1E"/>
                </a:solidFill>
                <a:latin typeface="HK Grotesk Pro Medium Bold"/>
              </a:rPr>
              <a:t>The Competition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99392">
            <a:off x="7427971" y="5537399"/>
            <a:ext cx="13171332" cy="744180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85396" y="2294143"/>
            <a:ext cx="122392" cy="429165"/>
            <a:chOff x="0" y="0"/>
            <a:chExt cx="159850" cy="5605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850" cy="560512"/>
            </a:xfrm>
            <a:custGeom>
              <a:avLst/>
              <a:gdLst/>
              <a:ahLst/>
              <a:cxnLst/>
              <a:rect l="l" t="t" r="r" b="b"/>
              <a:pathLst>
                <a:path w="159850" h="560512">
                  <a:moveTo>
                    <a:pt x="0" y="0"/>
                  </a:moveTo>
                  <a:lnTo>
                    <a:pt x="159850" y="0"/>
                  </a:lnTo>
                  <a:lnTo>
                    <a:pt x="159850" y="560512"/>
                  </a:lnTo>
                  <a:lnTo>
                    <a:pt x="0" y="560512"/>
                  </a:lnTo>
                  <a:close/>
                </a:path>
              </a:pathLst>
            </a:custGeom>
            <a:solidFill>
              <a:srgbClr val="9CC4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946792" y="-3149208"/>
            <a:ext cx="9186847" cy="8601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583"/>
              </a:lnSpc>
              <a:spcBef>
                <a:spcPct val="0"/>
              </a:spcBef>
            </a:pPr>
            <a:r>
              <a:rPr lang="en-US" sz="50417">
                <a:solidFill>
                  <a:srgbClr val="0D0A1E">
                    <a:alpha val="4706"/>
                  </a:srgbClr>
                </a:solidFill>
                <a:latin typeface="Montserrat Extra-Bold Bold"/>
              </a:rPr>
              <a:t>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85396" y="5385170"/>
            <a:ext cx="8375703" cy="223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6" lvl="1" indent="-345438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D0A1E"/>
                </a:solidFill>
                <a:latin typeface="HK Grotesk Pro Medium"/>
              </a:rPr>
              <a:t>Research and Development</a:t>
            </a:r>
          </a:p>
          <a:p>
            <a:pPr marL="690876" lvl="1" indent="-345438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D0A1E"/>
                </a:solidFill>
                <a:latin typeface="HK Grotesk Pro Medium"/>
              </a:rPr>
              <a:t>Marketing and Branding</a:t>
            </a:r>
          </a:p>
          <a:p>
            <a:pPr marL="690876" lvl="1" indent="-345438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D0A1E"/>
                </a:solidFill>
                <a:latin typeface="HK Grotesk Pro Medium"/>
              </a:rPr>
              <a:t>Infrastructure and Equipment</a:t>
            </a:r>
          </a:p>
          <a:p>
            <a:pPr marL="690876" lvl="1" indent="-345438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D0A1E"/>
                </a:solidFill>
                <a:latin typeface="HK Grotesk Pro Medium"/>
              </a:rPr>
              <a:t>Training and Staffing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5396" y="3485155"/>
            <a:ext cx="9051568" cy="1429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1"/>
              </a:lnSpc>
              <a:spcBef>
                <a:spcPct val="0"/>
              </a:spcBef>
            </a:pPr>
            <a:r>
              <a:rPr lang="en-US" sz="4100">
                <a:solidFill>
                  <a:srgbClr val="358F5C"/>
                </a:solidFill>
                <a:latin typeface="HK Grotesk Pro Medium Bold"/>
              </a:rPr>
              <a:t>Chance to support a company trying to do good to the planet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80258" y="2069624"/>
            <a:ext cx="554764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800" spc="-120">
                <a:solidFill>
                  <a:srgbClr val="0D0A1E"/>
                </a:solidFill>
                <a:latin typeface="HK Grotesk Pro Medium Bold"/>
              </a:rPr>
              <a:t>The Opportunity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730186" y="1147878"/>
            <a:ext cx="5325696" cy="81104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2552</TotalTime>
  <Words>619</Words>
  <Application>Microsoft Macintosh PowerPoint</Application>
  <PresentationFormat>Custom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Montserrat Extra-Bold Bold</vt:lpstr>
      <vt:lpstr>Arial</vt:lpstr>
      <vt:lpstr>HK Grotesk Pro Medium Bold</vt:lpstr>
      <vt:lpstr>HK Grotesk Pro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Blue Minimalist Sustainable Startup Business Pitch Deck Presentation</dc:title>
  <cp:lastModifiedBy>Kalappa, Sharath Kumar</cp:lastModifiedBy>
  <cp:revision>2</cp:revision>
  <dcterms:created xsi:type="dcterms:W3CDTF">2006-08-16T00:00:00Z</dcterms:created>
  <dcterms:modified xsi:type="dcterms:W3CDTF">2023-07-17T18:47:10Z</dcterms:modified>
  <dc:identifier>DAFjzPvZC_0</dc:identifier>
</cp:coreProperties>
</file>